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7" r:id="rId4"/>
    <p:sldId id="258" r:id="rId5"/>
    <p:sldId id="259" r:id="rId6"/>
    <p:sldId id="260" r:id="rId7"/>
    <p:sldId id="261" r:id="rId8"/>
    <p:sldId id="262" r:id="rId9"/>
    <p:sldId id="263" r:id="rId10"/>
    <p:sldId id="264" r:id="rId11"/>
    <p:sldId id="273" r:id="rId12"/>
    <p:sldId id="274" r:id="rId13"/>
    <p:sldId id="275" r:id="rId14"/>
    <p:sldId id="276" r:id="rId15"/>
    <p:sldId id="266" r:id="rId16"/>
    <p:sldId id="267" r:id="rId17"/>
    <p:sldId id="269" r:id="rId18"/>
    <p:sldId id="272" r:id="rId19"/>
    <p:sldId id="270" r:id="rId20"/>
    <p:sldId id="271"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70"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F1FCC4-72F8-4ED0-B709-DEFDAE11A48A}"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862783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1FCC4-72F8-4ED0-B709-DEFDAE11A48A}"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4252476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1FCC4-72F8-4ED0-B709-DEFDAE11A48A}"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2014867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1FCC4-72F8-4ED0-B709-DEFDAE11A48A}"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4286315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F1FCC4-72F8-4ED0-B709-DEFDAE11A48A}"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3578907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F1FCC4-72F8-4ED0-B709-DEFDAE11A48A}"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2781282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1FCC4-72F8-4ED0-B709-DEFDAE11A48A}" type="datetimeFigureOut">
              <a:rPr lang="en-US" smtClean="0"/>
              <a:t>7/18/2016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15494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F1FCC4-72F8-4ED0-B709-DEFDAE11A48A}" type="datetimeFigureOut">
              <a:rPr lang="en-US" smtClean="0"/>
              <a:t>7/18/2016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192033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1FCC4-72F8-4ED0-B709-DEFDAE11A48A}" type="datetimeFigureOut">
              <a:rPr lang="en-US" smtClean="0"/>
              <a:t>7/18/2016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43357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1FCC4-72F8-4ED0-B709-DEFDAE11A48A}"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2342843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1FCC4-72F8-4ED0-B709-DEFDAE11A48A}"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EA7361-235B-48DD-99D6-99AB90711702}" type="slidenum">
              <a:rPr lang="en-US" smtClean="0"/>
              <a:t>‹#›</a:t>
            </a:fld>
            <a:endParaRPr lang="en-US"/>
          </a:p>
        </p:txBody>
      </p:sp>
    </p:spTree>
    <p:extLst>
      <p:ext uri="{BB962C8B-B14F-4D97-AF65-F5344CB8AC3E}">
        <p14:creationId xmlns:p14="http://schemas.microsoft.com/office/powerpoint/2010/main" val="3768607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1FCC4-72F8-4ED0-B709-DEFDAE11A48A}" type="datetimeFigureOut">
              <a:rPr lang="en-US" smtClean="0"/>
              <a:t>7/18/2016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EA7361-235B-48DD-99D6-99AB90711702}" type="slidenum">
              <a:rPr lang="en-US" smtClean="0"/>
              <a:t>‹#›</a:t>
            </a:fld>
            <a:endParaRPr lang="en-US"/>
          </a:p>
        </p:txBody>
      </p:sp>
    </p:spTree>
    <p:extLst>
      <p:ext uri="{BB962C8B-B14F-4D97-AF65-F5344CB8AC3E}">
        <p14:creationId xmlns:p14="http://schemas.microsoft.com/office/powerpoint/2010/main" val="2353453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msimklin@securitiesregslawyer.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dirty="0" smtClean="0"/>
              <a:t>Regulators Impose Higher Duty on Financial Providers:</a:t>
            </a:r>
            <a:br>
              <a:rPr lang="en-US" dirty="0" smtClean="0"/>
            </a:br>
            <a:r>
              <a:rPr lang="en-US" dirty="0" smtClean="0"/>
              <a:t>Suitability; Know Your customer; Customer Due Diligence</a:t>
            </a:r>
            <a:br>
              <a:rPr lang="en-US" dirty="0" smtClean="0"/>
            </a:br>
            <a:r>
              <a:rPr lang="en-US" dirty="0" smtClean="0"/>
              <a:t>July 14, 2016</a:t>
            </a:r>
            <a:endParaRPr lang="en-US"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Tree>
    <p:extLst>
      <p:ext uri="{BB962C8B-B14F-4D97-AF65-F5344CB8AC3E}">
        <p14:creationId xmlns:p14="http://schemas.microsoft.com/office/powerpoint/2010/main" val="3090832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1447800"/>
            <a:ext cx="7746544" cy="2862322"/>
          </a:xfrm>
          <a:prstGeom prst="rect">
            <a:avLst/>
          </a:prstGeom>
          <a:noFill/>
        </p:spPr>
        <p:txBody>
          <a:bodyPr wrap="none" rtlCol="0">
            <a:spAutoFit/>
          </a:bodyPr>
          <a:lstStyle/>
          <a:p>
            <a:r>
              <a:rPr lang="en-US" dirty="0" smtClean="0"/>
              <a:t>The 3 tests of suitability</a:t>
            </a:r>
          </a:p>
          <a:p>
            <a:endParaRPr lang="en-US" dirty="0"/>
          </a:p>
          <a:p>
            <a:pPr marL="342900" indent="-342900">
              <a:buAutoNum type="arabicPeriod"/>
            </a:pPr>
            <a:r>
              <a:rPr lang="en-US" dirty="0" smtClean="0"/>
              <a:t>Reasonable basis</a:t>
            </a:r>
          </a:p>
          <a:p>
            <a:pPr marL="342900" indent="-342900">
              <a:buAutoNum type="arabicPeriod"/>
            </a:pPr>
            <a:endParaRPr lang="en-US" dirty="0"/>
          </a:p>
          <a:p>
            <a:pPr marL="342900" indent="-342900">
              <a:buAutoNum type="arabicPeriod"/>
            </a:pPr>
            <a:r>
              <a:rPr lang="en-US" dirty="0" smtClean="0"/>
              <a:t>Customer specific recommendation</a:t>
            </a:r>
          </a:p>
          <a:p>
            <a:pPr marL="342900" indent="-342900">
              <a:buAutoNum type="arabicPeriod"/>
            </a:pPr>
            <a:endParaRPr lang="en-US" dirty="0"/>
          </a:p>
          <a:p>
            <a:pPr marL="342900" indent="-342900">
              <a:buAutoNum type="arabicPeriod"/>
            </a:pPr>
            <a:r>
              <a:rPr lang="en-US" dirty="0" smtClean="0"/>
              <a:t>Quantitative suitability</a:t>
            </a:r>
          </a:p>
          <a:p>
            <a:pPr marL="342900" indent="-342900">
              <a:buAutoNum type="arabicPeriod"/>
            </a:pPr>
            <a:endParaRPr lang="en-US" dirty="0"/>
          </a:p>
          <a:p>
            <a:pPr marL="342900" indent="-342900">
              <a:buAutoNum type="arabicPeriod"/>
            </a:pPr>
            <a:r>
              <a:rPr lang="en-US" dirty="0" smtClean="0"/>
              <a:t>FINRA has stated an fourth test that the recommendation does not favor the </a:t>
            </a:r>
          </a:p>
          <a:p>
            <a:r>
              <a:rPr lang="en-US" dirty="0" smtClean="0"/>
              <a:t>broker over the customer</a:t>
            </a:r>
            <a:endParaRPr lang="en-US" dirty="0"/>
          </a:p>
        </p:txBody>
      </p:sp>
    </p:spTree>
    <p:extLst>
      <p:ext uri="{BB962C8B-B14F-4D97-AF65-F5344CB8AC3E}">
        <p14:creationId xmlns:p14="http://schemas.microsoft.com/office/powerpoint/2010/main" val="2822458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5863849" cy="3416320"/>
          </a:xfrm>
          <a:prstGeom prst="rect">
            <a:avLst/>
          </a:prstGeom>
          <a:noFill/>
        </p:spPr>
        <p:txBody>
          <a:bodyPr wrap="none" rtlCol="0">
            <a:spAutoFit/>
          </a:bodyPr>
          <a:lstStyle/>
          <a:p>
            <a:r>
              <a:rPr lang="en-US" dirty="0" smtClean="0"/>
              <a:t>Investment Profile</a:t>
            </a:r>
          </a:p>
          <a:p>
            <a:r>
              <a:rPr lang="en-US" dirty="0"/>
              <a:t>	</a:t>
            </a:r>
            <a:r>
              <a:rPr lang="en-US" dirty="0" smtClean="0"/>
              <a:t>Customer's Age</a:t>
            </a:r>
          </a:p>
          <a:p>
            <a:r>
              <a:rPr lang="en-US" dirty="0"/>
              <a:t>	</a:t>
            </a:r>
            <a:r>
              <a:rPr lang="en-US" dirty="0" smtClean="0"/>
              <a:t>Other Investments</a:t>
            </a:r>
          </a:p>
          <a:p>
            <a:r>
              <a:rPr lang="en-US" dirty="0"/>
              <a:t>	</a:t>
            </a:r>
            <a:r>
              <a:rPr lang="en-US" dirty="0" smtClean="0"/>
              <a:t>Financial Situation and Needs</a:t>
            </a:r>
          </a:p>
          <a:p>
            <a:r>
              <a:rPr lang="en-US" dirty="0"/>
              <a:t>	</a:t>
            </a:r>
            <a:r>
              <a:rPr lang="en-US" dirty="0" smtClean="0"/>
              <a:t>Tax Status</a:t>
            </a:r>
          </a:p>
          <a:p>
            <a:r>
              <a:rPr lang="en-US" dirty="0"/>
              <a:t>	</a:t>
            </a:r>
            <a:r>
              <a:rPr lang="en-US" dirty="0" smtClean="0"/>
              <a:t>Investment Objectives</a:t>
            </a:r>
          </a:p>
          <a:p>
            <a:r>
              <a:rPr lang="en-US" dirty="0"/>
              <a:t>	</a:t>
            </a:r>
            <a:r>
              <a:rPr lang="en-US" dirty="0" smtClean="0"/>
              <a:t>Investment Experience</a:t>
            </a:r>
          </a:p>
          <a:p>
            <a:r>
              <a:rPr lang="en-US" dirty="0"/>
              <a:t>	</a:t>
            </a:r>
            <a:r>
              <a:rPr lang="en-US" dirty="0" smtClean="0"/>
              <a:t>Investment Time Horizon</a:t>
            </a:r>
          </a:p>
          <a:p>
            <a:r>
              <a:rPr lang="en-US" dirty="0"/>
              <a:t>	</a:t>
            </a:r>
            <a:r>
              <a:rPr lang="en-US" dirty="0" smtClean="0"/>
              <a:t>Liquidity Needs</a:t>
            </a:r>
          </a:p>
          <a:p>
            <a:r>
              <a:rPr lang="en-US" dirty="0"/>
              <a:t>	</a:t>
            </a:r>
            <a:r>
              <a:rPr lang="en-US" dirty="0" smtClean="0"/>
              <a:t>Risk  Tolerance</a:t>
            </a:r>
          </a:p>
          <a:p>
            <a:r>
              <a:rPr lang="en-US" dirty="0"/>
              <a:t>	</a:t>
            </a:r>
            <a:r>
              <a:rPr lang="en-US" dirty="0" smtClean="0"/>
              <a:t>Information </a:t>
            </a:r>
            <a:r>
              <a:rPr lang="en-US" dirty="0"/>
              <a:t>I</a:t>
            </a:r>
            <a:r>
              <a:rPr lang="en-US" dirty="0" smtClean="0"/>
              <a:t>nvestor Supplies</a:t>
            </a:r>
          </a:p>
          <a:p>
            <a:r>
              <a:rPr lang="en-US" dirty="0"/>
              <a:t>	</a:t>
            </a:r>
            <a:r>
              <a:rPr lang="en-US" dirty="0" smtClean="0"/>
              <a:t>Investment Income and Capital Sources for Trading</a:t>
            </a:r>
            <a:endParaRPr lang="en-US" dirty="0"/>
          </a:p>
        </p:txBody>
      </p:sp>
    </p:spTree>
    <p:extLst>
      <p:ext uri="{BB962C8B-B14F-4D97-AF65-F5344CB8AC3E}">
        <p14:creationId xmlns:p14="http://schemas.microsoft.com/office/powerpoint/2010/main" val="2822231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6855979" cy="2862322"/>
          </a:xfrm>
          <a:prstGeom prst="rect">
            <a:avLst/>
          </a:prstGeom>
          <a:noFill/>
        </p:spPr>
        <p:txBody>
          <a:bodyPr wrap="none" rtlCol="0">
            <a:spAutoFit/>
          </a:bodyPr>
          <a:lstStyle/>
          <a:p>
            <a:r>
              <a:rPr lang="en-US" dirty="0" smtClean="0"/>
              <a:t>Three Tests of Suitability</a:t>
            </a:r>
          </a:p>
          <a:p>
            <a:endParaRPr lang="en-US" dirty="0"/>
          </a:p>
          <a:p>
            <a:pPr marL="342900" indent="-342900">
              <a:buAutoNum type="arabicPeriod"/>
            </a:pPr>
            <a:r>
              <a:rPr lang="en-US" dirty="0" smtClean="0"/>
              <a:t>The Reasonable Basis</a:t>
            </a:r>
          </a:p>
          <a:p>
            <a:pPr marL="342900" indent="-342900">
              <a:buAutoNum type="arabicPeriod"/>
            </a:pPr>
            <a:endParaRPr lang="en-US" dirty="0"/>
          </a:p>
          <a:p>
            <a:pPr marL="342900" indent="-342900">
              <a:buAutoNum type="arabicPeriod"/>
            </a:pPr>
            <a:r>
              <a:rPr lang="en-US" dirty="0" smtClean="0"/>
              <a:t>Customer Specific Recommendation</a:t>
            </a:r>
          </a:p>
          <a:p>
            <a:pPr marL="342900" indent="-342900">
              <a:buAutoNum type="arabicPeriod"/>
            </a:pPr>
            <a:endParaRPr lang="en-US" dirty="0"/>
          </a:p>
          <a:p>
            <a:pPr marL="342900" indent="-342900">
              <a:buAutoNum type="arabicPeriod"/>
            </a:pPr>
            <a:r>
              <a:rPr lang="en-US" dirty="0" smtClean="0"/>
              <a:t>Quantitative Suitability</a:t>
            </a:r>
          </a:p>
          <a:p>
            <a:pPr marL="342900" indent="-342900">
              <a:buAutoNum type="arabicPeriod"/>
            </a:pPr>
            <a:endParaRPr lang="en-US" dirty="0"/>
          </a:p>
          <a:p>
            <a:pPr marL="342900" indent="-342900">
              <a:buAutoNum type="arabicPeriod"/>
            </a:pPr>
            <a:r>
              <a:rPr lang="en-US" dirty="0" smtClean="0"/>
              <a:t>FINRA has stated a fourth test: </a:t>
            </a:r>
          </a:p>
          <a:p>
            <a:r>
              <a:rPr lang="en-US" dirty="0" smtClean="0"/>
              <a:t>That the recommendation does not favor the broker over the customer</a:t>
            </a:r>
            <a:endParaRPr lang="en-US" dirty="0"/>
          </a:p>
        </p:txBody>
      </p:sp>
    </p:spTree>
    <p:extLst>
      <p:ext uri="{BB962C8B-B14F-4D97-AF65-F5344CB8AC3E}">
        <p14:creationId xmlns:p14="http://schemas.microsoft.com/office/powerpoint/2010/main" val="1863297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7511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1066800"/>
            <a:ext cx="7505966" cy="3693319"/>
          </a:xfrm>
          <a:prstGeom prst="rect">
            <a:avLst/>
          </a:prstGeom>
          <a:noFill/>
        </p:spPr>
        <p:txBody>
          <a:bodyPr wrap="none" rtlCol="0">
            <a:spAutoFit/>
          </a:bodyPr>
          <a:lstStyle/>
          <a:p>
            <a:r>
              <a:rPr lang="en-US" dirty="0" smtClean="0"/>
              <a:t>Reasonable Basis</a:t>
            </a:r>
          </a:p>
          <a:p>
            <a:endParaRPr lang="en-US" dirty="0"/>
          </a:p>
          <a:p>
            <a:r>
              <a:rPr lang="en-US" dirty="0" smtClean="0"/>
              <a:t>Broker based upon reasonable due diligence has reasonable basis to </a:t>
            </a:r>
          </a:p>
          <a:p>
            <a:r>
              <a:rPr lang="en-US" dirty="0" smtClean="0"/>
              <a:t>believe that the security or investment strategy is suitable for at least </a:t>
            </a:r>
          </a:p>
          <a:p>
            <a:r>
              <a:rPr lang="en-US" dirty="0" smtClean="0"/>
              <a:t>some customers</a:t>
            </a:r>
          </a:p>
          <a:p>
            <a:endParaRPr lang="en-US" dirty="0"/>
          </a:p>
          <a:p>
            <a:r>
              <a:rPr lang="en-US" dirty="0" smtClean="0"/>
              <a:t>Reasonable basis</a:t>
            </a:r>
          </a:p>
          <a:p>
            <a:r>
              <a:rPr lang="en-US" dirty="0"/>
              <a:t>	</a:t>
            </a:r>
            <a:r>
              <a:rPr lang="en-US" dirty="0" smtClean="0"/>
              <a:t>the broker him/herself understands the security, </a:t>
            </a:r>
          </a:p>
          <a:p>
            <a:r>
              <a:rPr lang="en-US" dirty="0"/>
              <a:t>	</a:t>
            </a:r>
            <a:r>
              <a:rPr lang="en-US" dirty="0" smtClean="0"/>
              <a:t>its risks and rewards</a:t>
            </a:r>
          </a:p>
          <a:p>
            <a:r>
              <a:rPr lang="en-US" dirty="0"/>
              <a:t>	</a:t>
            </a:r>
            <a:r>
              <a:rPr lang="en-US" dirty="0" smtClean="0"/>
              <a:t>	it is not enough for the security or strategy to be </a:t>
            </a:r>
          </a:p>
          <a:p>
            <a:r>
              <a:rPr lang="en-US" dirty="0"/>
              <a:t>	</a:t>
            </a:r>
            <a:r>
              <a:rPr lang="en-US" dirty="0" smtClean="0"/>
              <a:t>	approved by the firm or on an approved list issued by the  </a:t>
            </a:r>
          </a:p>
          <a:p>
            <a:r>
              <a:rPr lang="en-US" dirty="0"/>
              <a:t>	</a:t>
            </a:r>
            <a:r>
              <a:rPr lang="en-US" dirty="0" smtClean="0"/>
              <a:t>	firm if the individual broker does not also </a:t>
            </a:r>
          </a:p>
          <a:p>
            <a:r>
              <a:rPr lang="en-US" dirty="0"/>
              <a:t>	</a:t>
            </a:r>
            <a:r>
              <a:rPr lang="en-US" dirty="0" smtClean="0"/>
              <a:t>	understand the security/strategy</a:t>
            </a:r>
            <a:endParaRPr lang="en-US" dirty="0"/>
          </a:p>
        </p:txBody>
      </p:sp>
    </p:spTree>
    <p:extLst>
      <p:ext uri="{BB962C8B-B14F-4D97-AF65-F5344CB8AC3E}">
        <p14:creationId xmlns:p14="http://schemas.microsoft.com/office/powerpoint/2010/main" val="4147939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800" y="838200"/>
            <a:ext cx="6655668" cy="1754326"/>
          </a:xfrm>
          <a:prstGeom prst="rect">
            <a:avLst/>
          </a:prstGeom>
          <a:noFill/>
        </p:spPr>
        <p:txBody>
          <a:bodyPr wrap="none" rtlCol="0">
            <a:spAutoFit/>
          </a:bodyPr>
          <a:lstStyle/>
          <a:p>
            <a:r>
              <a:rPr lang="en-US" dirty="0" smtClean="0"/>
              <a:t>Customer Specific</a:t>
            </a:r>
          </a:p>
          <a:p>
            <a:endParaRPr lang="en-US" dirty="0"/>
          </a:p>
          <a:p>
            <a:r>
              <a:rPr lang="en-US" dirty="0" smtClean="0"/>
              <a:t>The broker has obtained or used reasonable diligence to obtain the </a:t>
            </a:r>
          </a:p>
          <a:p>
            <a:r>
              <a:rPr lang="en-US" dirty="0" smtClean="0"/>
              <a:t>customer’s investment profile, and, based thereon, has a reasonable </a:t>
            </a:r>
          </a:p>
          <a:p>
            <a:r>
              <a:rPr lang="en-US" dirty="0" smtClean="0"/>
              <a:t>basis to believe that the recommendation is suitable for the specific </a:t>
            </a:r>
          </a:p>
          <a:p>
            <a:r>
              <a:rPr lang="en-US" dirty="0" smtClean="0"/>
              <a:t>customer</a:t>
            </a:r>
            <a:endParaRPr lang="en-US" dirty="0"/>
          </a:p>
        </p:txBody>
      </p:sp>
    </p:spTree>
    <p:extLst>
      <p:ext uri="{BB962C8B-B14F-4D97-AF65-F5344CB8AC3E}">
        <p14:creationId xmlns:p14="http://schemas.microsoft.com/office/powerpoint/2010/main" val="37093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762000"/>
            <a:ext cx="7579511" cy="1754326"/>
          </a:xfrm>
          <a:prstGeom prst="rect">
            <a:avLst/>
          </a:prstGeom>
          <a:noFill/>
        </p:spPr>
        <p:txBody>
          <a:bodyPr wrap="none" rtlCol="0">
            <a:spAutoFit/>
          </a:bodyPr>
          <a:lstStyle/>
          <a:p>
            <a:r>
              <a:rPr lang="en-US" dirty="0" smtClean="0"/>
              <a:t>Quantitative Specific</a:t>
            </a:r>
          </a:p>
          <a:p>
            <a:endParaRPr lang="en-US" dirty="0"/>
          </a:p>
          <a:p>
            <a:r>
              <a:rPr lang="en-US" dirty="0" smtClean="0"/>
              <a:t>The broker with actual or de facto control over a customer account  has a </a:t>
            </a:r>
          </a:p>
          <a:p>
            <a:r>
              <a:rPr lang="en-US" dirty="0" smtClean="0"/>
              <a:t>reasonable basis to believe that a series of recommended transactions, even if </a:t>
            </a:r>
          </a:p>
          <a:p>
            <a:r>
              <a:rPr lang="en-US" dirty="0" smtClean="0"/>
              <a:t>suitable when viewed in isolation, are not excessive or unsuitable for the </a:t>
            </a:r>
          </a:p>
          <a:p>
            <a:r>
              <a:rPr lang="en-US" dirty="0" smtClean="0"/>
              <a:t>customer when taken together in light of the customer’s investment profile</a:t>
            </a:r>
            <a:endParaRPr lang="en-US" dirty="0"/>
          </a:p>
        </p:txBody>
      </p:sp>
    </p:spTree>
    <p:extLst>
      <p:ext uri="{BB962C8B-B14F-4D97-AF65-F5344CB8AC3E}">
        <p14:creationId xmlns:p14="http://schemas.microsoft.com/office/powerpoint/2010/main" val="4225648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685800"/>
            <a:ext cx="7400231" cy="3970318"/>
          </a:xfrm>
          <a:prstGeom prst="rect">
            <a:avLst/>
          </a:prstGeom>
          <a:noFill/>
        </p:spPr>
        <p:txBody>
          <a:bodyPr wrap="none" rtlCol="0">
            <a:spAutoFit/>
          </a:bodyPr>
          <a:lstStyle/>
          <a:p>
            <a:r>
              <a:rPr lang="en-US" dirty="0" smtClean="0"/>
              <a:t>Reasonable Diligence</a:t>
            </a:r>
          </a:p>
          <a:p>
            <a:endParaRPr lang="en-US" dirty="0"/>
          </a:p>
          <a:p>
            <a:r>
              <a:rPr lang="en-US" dirty="0" smtClean="0"/>
              <a:t>Broker uses reasonable diligence when (s)he asks the customer for the </a:t>
            </a:r>
          </a:p>
          <a:p>
            <a:r>
              <a:rPr lang="en-US" dirty="0" smtClean="0"/>
              <a:t>information (and documents the request and reply)</a:t>
            </a:r>
          </a:p>
          <a:p>
            <a:endParaRPr lang="en-US" dirty="0"/>
          </a:p>
          <a:p>
            <a:r>
              <a:rPr lang="en-US" dirty="0" smtClean="0"/>
              <a:t>The rule imposes no duty to update, except to the extent the customer gives </a:t>
            </a:r>
          </a:p>
          <a:p>
            <a:r>
              <a:rPr lang="en-US" dirty="0" smtClean="0"/>
              <a:t>the broker new information</a:t>
            </a:r>
          </a:p>
          <a:p>
            <a:endParaRPr lang="en-US" dirty="0"/>
          </a:p>
          <a:p>
            <a:r>
              <a:rPr lang="en-US" dirty="0" smtClean="0"/>
              <a:t>But SEC Rule 17a-3(a)(17) imposes a duty to update a natural person’s </a:t>
            </a:r>
          </a:p>
          <a:p>
            <a:r>
              <a:rPr lang="en-US" dirty="0" smtClean="0"/>
              <a:t>information every 3 years</a:t>
            </a:r>
          </a:p>
          <a:p>
            <a:endParaRPr lang="en-US" dirty="0"/>
          </a:p>
          <a:p>
            <a:r>
              <a:rPr lang="en-US" dirty="0" smtClean="0"/>
              <a:t>If the request for information is not clear or the customer shows an </a:t>
            </a:r>
          </a:p>
          <a:p>
            <a:r>
              <a:rPr lang="en-US" dirty="0" smtClean="0"/>
              <a:t>inability to understand or reply or there are other “red flags” the broker </a:t>
            </a:r>
          </a:p>
          <a:p>
            <a:r>
              <a:rPr lang="en-US" dirty="0" smtClean="0"/>
              <a:t>has not exercised reasonable diligence</a:t>
            </a:r>
            <a:endParaRPr lang="en-US" dirty="0"/>
          </a:p>
        </p:txBody>
      </p:sp>
    </p:spTree>
    <p:extLst>
      <p:ext uri="{BB962C8B-B14F-4D97-AF65-F5344CB8AC3E}">
        <p14:creationId xmlns:p14="http://schemas.microsoft.com/office/powerpoint/2010/main" val="18178529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1371600"/>
            <a:ext cx="7460376" cy="2308324"/>
          </a:xfrm>
          <a:prstGeom prst="rect">
            <a:avLst/>
          </a:prstGeom>
          <a:noFill/>
        </p:spPr>
        <p:txBody>
          <a:bodyPr wrap="none" rtlCol="0">
            <a:spAutoFit/>
          </a:bodyPr>
          <a:lstStyle/>
          <a:p>
            <a:r>
              <a:rPr lang="en-US" dirty="0" smtClean="0"/>
              <a:t>Customer Fails or Refuses to Supply</a:t>
            </a:r>
          </a:p>
          <a:p>
            <a:endParaRPr lang="en-US" dirty="0"/>
          </a:p>
          <a:p>
            <a:r>
              <a:rPr lang="en-US" dirty="0" smtClean="0"/>
              <a:t>If one or more items of the customer profile are missing, broker can not act </a:t>
            </a:r>
          </a:p>
          <a:p>
            <a:r>
              <a:rPr lang="en-US" dirty="0" smtClean="0"/>
              <a:t>on the basis of any assumptions or impressions (s)he has about the customer </a:t>
            </a:r>
          </a:p>
          <a:p>
            <a:r>
              <a:rPr lang="en-US" dirty="0" smtClean="0"/>
              <a:t>regarding the missing item</a:t>
            </a:r>
          </a:p>
          <a:p>
            <a:endParaRPr lang="en-US" dirty="0"/>
          </a:p>
          <a:p>
            <a:r>
              <a:rPr lang="en-US" dirty="0" smtClean="0"/>
              <a:t>Broker can make a risk based assessment of the need for the missing </a:t>
            </a:r>
          </a:p>
          <a:p>
            <a:r>
              <a:rPr lang="en-US" dirty="0" smtClean="0"/>
              <a:t>information in order to determine a recommendation’s suitability</a:t>
            </a:r>
            <a:endParaRPr lang="en-US" dirty="0"/>
          </a:p>
        </p:txBody>
      </p:sp>
    </p:spTree>
    <p:extLst>
      <p:ext uri="{BB962C8B-B14F-4D97-AF65-F5344CB8AC3E}">
        <p14:creationId xmlns:p14="http://schemas.microsoft.com/office/powerpoint/2010/main" val="3403124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533400"/>
            <a:ext cx="6701515" cy="1477328"/>
          </a:xfrm>
          <a:prstGeom prst="rect">
            <a:avLst/>
          </a:prstGeom>
          <a:noFill/>
        </p:spPr>
        <p:txBody>
          <a:bodyPr wrap="none" rtlCol="0">
            <a:spAutoFit/>
          </a:bodyPr>
          <a:lstStyle/>
          <a:p>
            <a:r>
              <a:rPr lang="en-US" dirty="0" smtClean="0"/>
              <a:t>Customer  Financial </a:t>
            </a:r>
            <a:r>
              <a:rPr lang="en-US" dirty="0"/>
              <a:t>A</a:t>
            </a:r>
            <a:r>
              <a:rPr lang="en-US" dirty="0" smtClean="0"/>
              <a:t>bility</a:t>
            </a:r>
          </a:p>
          <a:p>
            <a:endParaRPr lang="en-US" dirty="0"/>
          </a:p>
          <a:p>
            <a:r>
              <a:rPr lang="en-US" dirty="0" smtClean="0"/>
              <a:t>Can’t recommend a transaction or investment strategy to a customer </a:t>
            </a:r>
          </a:p>
          <a:p>
            <a:r>
              <a:rPr lang="en-US" dirty="0" smtClean="0"/>
              <a:t>unless you have a reasonable basis to believe that the customer has </a:t>
            </a:r>
          </a:p>
          <a:p>
            <a:r>
              <a:rPr lang="en-US" dirty="0" smtClean="0"/>
              <a:t>the financial ability to meet such commitment</a:t>
            </a:r>
            <a:endParaRPr lang="en-US" dirty="0"/>
          </a:p>
        </p:txBody>
      </p:sp>
    </p:spTree>
    <p:extLst>
      <p:ext uri="{BB962C8B-B14F-4D97-AF65-F5344CB8AC3E}">
        <p14:creationId xmlns:p14="http://schemas.microsoft.com/office/powerpoint/2010/main" val="2173035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286000" y="2551837"/>
            <a:ext cx="4572000" cy="2308324"/>
          </a:xfrm>
          <a:prstGeom prst="rect">
            <a:avLst/>
          </a:prstGeom>
        </p:spPr>
        <p:txBody>
          <a:bodyPr>
            <a:spAutoFit/>
          </a:bodyPr>
          <a:lstStyle/>
          <a:p>
            <a:r>
              <a:rPr lang="en-US" dirty="0"/>
              <a:t>Morris N. Simkin</a:t>
            </a:r>
          </a:p>
          <a:p>
            <a:r>
              <a:rPr lang="en-US" dirty="0"/>
              <a:t>Simkin Law Office</a:t>
            </a:r>
          </a:p>
          <a:p>
            <a:r>
              <a:rPr lang="en-US" dirty="0"/>
              <a:t>60 E. 42d Street</a:t>
            </a:r>
          </a:p>
          <a:p>
            <a:r>
              <a:rPr lang="en-US" dirty="0"/>
              <a:t>New York, New York 10165</a:t>
            </a:r>
          </a:p>
          <a:p>
            <a:r>
              <a:rPr lang="en-US" dirty="0" smtClean="0">
                <a:hlinkClick r:id="rId2"/>
              </a:rPr>
              <a:t>msimkin@securitiesregslawyer.com</a:t>
            </a:r>
            <a:endParaRPr lang="en-US" dirty="0"/>
          </a:p>
          <a:p>
            <a:r>
              <a:rPr lang="en-US" dirty="0"/>
              <a:t>212 455 </a:t>
            </a:r>
            <a:r>
              <a:rPr lang="en-US" dirty="0" smtClean="0"/>
              <a:t>0476</a:t>
            </a:r>
          </a:p>
          <a:p>
            <a:endParaRPr lang="en-US" dirty="0"/>
          </a:p>
          <a:p>
            <a:r>
              <a:rPr lang="en-US" dirty="0" smtClean="0"/>
              <a:t>Lorman Education Services</a:t>
            </a:r>
            <a:endParaRPr lang="en-US" dirty="0"/>
          </a:p>
        </p:txBody>
      </p:sp>
    </p:spTree>
    <p:extLst>
      <p:ext uri="{BB962C8B-B14F-4D97-AF65-F5344CB8AC3E}">
        <p14:creationId xmlns:p14="http://schemas.microsoft.com/office/powerpoint/2010/main" val="2414742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066800"/>
            <a:ext cx="7445693" cy="3693319"/>
          </a:xfrm>
          <a:prstGeom prst="rect">
            <a:avLst/>
          </a:prstGeom>
          <a:noFill/>
        </p:spPr>
        <p:txBody>
          <a:bodyPr wrap="none" rtlCol="0">
            <a:spAutoFit/>
          </a:bodyPr>
          <a:lstStyle/>
          <a:p>
            <a:r>
              <a:rPr lang="en-US" dirty="0" smtClean="0"/>
              <a:t>The broker has an obligation to act in the customer’s best interest</a:t>
            </a:r>
          </a:p>
          <a:p>
            <a:endParaRPr lang="en-US" dirty="0"/>
          </a:p>
          <a:p>
            <a:r>
              <a:rPr lang="en-US" dirty="0" smtClean="0"/>
              <a:t>The suitability rule requires the broke to make only those recommendations </a:t>
            </a:r>
          </a:p>
          <a:p>
            <a:r>
              <a:rPr lang="en-US" dirty="0" smtClean="0"/>
              <a:t>that are consistent with the customer’s best interest</a:t>
            </a:r>
          </a:p>
          <a:p>
            <a:endParaRPr lang="en-US" dirty="0"/>
          </a:p>
          <a:p>
            <a:r>
              <a:rPr lang="en-US" dirty="0" smtClean="0"/>
              <a:t>It prohibits a broker from placing his or her interests ahead of the customer’s </a:t>
            </a:r>
          </a:p>
          <a:p>
            <a:r>
              <a:rPr lang="en-US" dirty="0" smtClean="0"/>
              <a:t>Interest</a:t>
            </a:r>
          </a:p>
          <a:p>
            <a:r>
              <a:rPr lang="en-US" dirty="0"/>
              <a:t>	</a:t>
            </a:r>
            <a:r>
              <a:rPr lang="en-US" dirty="0" smtClean="0"/>
              <a:t>you can’t place your self-interest ahead of the customer’s</a:t>
            </a:r>
          </a:p>
          <a:p>
            <a:r>
              <a:rPr lang="en-US" dirty="0"/>
              <a:t>	</a:t>
            </a:r>
            <a:r>
              <a:rPr lang="en-US" dirty="0" smtClean="0"/>
              <a:t>	no switching to generate commissions</a:t>
            </a:r>
          </a:p>
          <a:p>
            <a:r>
              <a:rPr lang="en-US" dirty="0"/>
              <a:t>	</a:t>
            </a:r>
            <a:r>
              <a:rPr lang="en-US" dirty="0" smtClean="0"/>
              <a:t>	no favoring one product over a similar because it pays a </a:t>
            </a:r>
          </a:p>
          <a:p>
            <a:r>
              <a:rPr lang="en-US" dirty="0"/>
              <a:t>	</a:t>
            </a:r>
            <a:r>
              <a:rPr lang="en-US" dirty="0" smtClean="0"/>
              <a:t>		higher commission</a:t>
            </a:r>
          </a:p>
          <a:p>
            <a:r>
              <a:rPr lang="en-US" dirty="0"/>
              <a:t>	</a:t>
            </a:r>
            <a:r>
              <a:rPr lang="en-US" dirty="0" smtClean="0"/>
              <a:t>	no churning</a:t>
            </a:r>
          </a:p>
          <a:p>
            <a:r>
              <a:rPr lang="en-US" dirty="0" smtClean="0"/>
              <a:t> </a:t>
            </a:r>
            <a:endParaRPr lang="en-US" dirty="0"/>
          </a:p>
        </p:txBody>
      </p:sp>
    </p:spTree>
    <p:extLst>
      <p:ext uri="{BB962C8B-B14F-4D97-AF65-F5344CB8AC3E}">
        <p14:creationId xmlns:p14="http://schemas.microsoft.com/office/powerpoint/2010/main" val="413100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81000"/>
            <a:ext cx="7418826" cy="1754326"/>
          </a:xfrm>
          <a:prstGeom prst="rect">
            <a:avLst/>
          </a:prstGeom>
          <a:noFill/>
        </p:spPr>
        <p:txBody>
          <a:bodyPr wrap="none" rtlCol="0">
            <a:spAutoFit/>
          </a:bodyPr>
          <a:lstStyle/>
          <a:p>
            <a:r>
              <a:rPr lang="en-US" dirty="0" smtClean="0"/>
              <a:t>Institutional Investor Exemption</a:t>
            </a:r>
          </a:p>
          <a:p>
            <a:r>
              <a:rPr lang="en-US" dirty="0" smtClean="0"/>
              <a:t>An exemption from the customer suitability test, but not the others</a:t>
            </a:r>
          </a:p>
          <a:p>
            <a:endParaRPr lang="en-US" dirty="0"/>
          </a:p>
          <a:p>
            <a:pPr marL="342900" indent="-342900">
              <a:buAutoNum type="arabicPeriod"/>
            </a:pPr>
            <a:r>
              <a:rPr lang="en-US" dirty="0" smtClean="0"/>
              <a:t>Over $50 million in assets</a:t>
            </a:r>
          </a:p>
          <a:p>
            <a:pPr marL="342900" indent="-342900">
              <a:buAutoNum type="arabicPeriod"/>
            </a:pPr>
            <a:r>
              <a:rPr lang="en-US" dirty="0" smtClean="0"/>
              <a:t>Broker reasonably believes his client is capable of independent judgment </a:t>
            </a:r>
          </a:p>
          <a:p>
            <a:pPr marL="342900" indent="-342900">
              <a:buAutoNum type="arabicPeriod"/>
            </a:pPr>
            <a:r>
              <a:rPr lang="en-US" dirty="0" smtClean="0"/>
              <a:t>Customer affirmatively indicates it is exercising independent judgment</a:t>
            </a:r>
            <a:endParaRPr lang="en-US" dirty="0"/>
          </a:p>
        </p:txBody>
      </p:sp>
    </p:spTree>
    <p:extLst>
      <p:ext uri="{BB962C8B-B14F-4D97-AF65-F5344CB8AC3E}">
        <p14:creationId xmlns:p14="http://schemas.microsoft.com/office/powerpoint/2010/main" val="390961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FinCEN Due Diligence </a:t>
            </a:r>
            <a:endParaRPr lang="en-US" dirty="0"/>
          </a:p>
        </p:txBody>
      </p:sp>
      <p:sp>
        <p:nvSpPr>
          <p:cNvPr id="4" name="Content Placeholder 3"/>
          <p:cNvSpPr>
            <a:spLocks noGrp="1"/>
          </p:cNvSpPr>
          <p:nvPr>
            <p:ph idx="1"/>
          </p:nvPr>
        </p:nvSpPr>
        <p:spPr/>
        <p:txBody>
          <a:bodyPr/>
          <a:lstStyle/>
          <a:p>
            <a:r>
              <a:rPr lang="en-US" dirty="0" smtClean="0"/>
              <a:t>FinCEN adopted Beneficial Ownership and amended AML Rules</a:t>
            </a:r>
          </a:p>
          <a:p>
            <a:r>
              <a:rPr lang="en-US" dirty="0" smtClean="0"/>
              <a:t>Effective July 11, 2016, but mandatory compliance is May 11, 2018</a:t>
            </a:r>
            <a:endParaRPr lang="en-US" dirty="0"/>
          </a:p>
        </p:txBody>
      </p:sp>
    </p:spTree>
    <p:extLst>
      <p:ext uri="{BB962C8B-B14F-4D97-AF65-F5344CB8AC3E}">
        <p14:creationId xmlns:p14="http://schemas.microsoft.com/office/powerpoint/2010/main" val="2005607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Beneficial Ownership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New rule (31 CFR 1010.230) requires obtaining beneficial owners and a control person of legal entity when opening an account</a:t>
            </a:r>
          </a:p>
          <a:p>
            <a:r>
              <a:rPr lang="en-US" dirty="0" smtClean="0"/>
              <a:t>Each individual beneficial owner of 25% or more of the equity interest in a customer must be identified, and the financial institution must use risk based procedures to verify this information</a:t>
            </a:r>
          </a:p>
          <a:p>
            <a:r>
              <a:rPr lang="en-US" dirty="0" smtClean="0"/>
              <a:t>At least one individual with responsibility to control, manage or direct the entity must be identified</a:t>
            </a:r>
          </a:p>
          <a:p>
            <a:r>
              <a:rPr lang="en-US" dirty="0" smtClean="0"/>
              <a:t>Can use form attached to the rule</a:t>
            </a:r>
            <a:endParaRPr lang="en-US" dirty="0"/>
          </a:p>
        </p:txBody>
      </p:sp>
    </p:spTree>
    <p:extLst>
      <p:ext uri="{BB962C8B-B14F-4D97-AF65-F5344CB8AC3E}">
        <p14:creationId xmlns:p14="http://schemas.microsoft.com/office/powerpoint/2010/main" val="196570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Beneficial Ownership Verification</a:t>
            </a:r>
            <a:endParaRPr lang="en-US" dirty="0"/>
          </a:p>
        </p:txBody>
      </p:sp>
      <p:sp>
        <p:nvSpPr>
          <p:cNvPr id="3" name="Content Placeholder 2"/>
          <p:cNvSpPr>
            <a:spLocks noGrp="1"/>
          </p:cNvSpPr>
          <p:nvPr>
            <p:ph idx="1"/>
          </p:nvPr>
        </p:nvSpPr>
        <p:spPr/>
        <p:txBody>
          <a:bodyPr/>
          <a:lstStyle/>
          <a:p>
            <a:r>
              <a:rPr lang="en-US" dirty="0" smtClean="0"/>
              <a:t>The firm’s customer identification procedures must be followed to verify the individuals disclosed- name, address, tax identification number/passport number and this information must be verified – e.g. documentation or alternative research </a:t>
            </a:r>
            <a:endParaRPr lang="en-US" dirty="0"/>
          </a:p>
        </p:txBody>
      </p:sp>
    </p:spTree>
    <p:extLst>
      <p:ext uri="{BB962C8B-B14F-4D97-AF65-F5344CB8AC3E}">
        <p14:creationId xmlns:p14="http://schemas.microsoft.com/office/powerpoint/2010/main" val="535202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Beneficial Ownership updates	</a:t>
            </a:r>
            <a:endParaRPr lang="en-US" dirty="0"/>
          </a:p>
        </p:txBody>
      </p:sp>
      <p:sp>
        <p:nvSpPr>
          <p:cNvPr id="3" name="Content Placeholder 2"/>
          <p:cNvSpPr>
            <a:spLocks noGrp="1"/>
          </p:cNvSpPr>
          <p:nvPr>
            <p:ph idx="1"/>
          </p:nvPr>
        </p:nvSpPr>
        <p:spPr/>
        <p:txBody>
          <a:bodyPr/>
          <a:lstStyle/>
          <a:p>
            <a:r>
              <a:rPr lang="en-US" dirty="0" smtClean="0"/>
              <a:t>The rule does not specifically require affirmatively updating this information, but imposes a duty to update the information based upon information received by the firm—e.g. change of ownership or management</a:t>
            </a:r>
            <a:endParaRPr lang="en-US" dirty="0"/>
          </a:p>
        </p:txBody>
      </p:sp>
    </p:spTree>
    <p:extLst>
      <p:ext uri="{BB962C8B-B14F-4D97-AF65-F5344CB8AC3E}">
        <p14:creationId xmlns:p14="http://schemas.microsoft.com/office/powerpoint/2010/main" val="1130141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Beneficial Ownership exemption</a:t>
            </a:r>
            <a:endParaRPr lang="en-US" dirty="0"/>
          </a:p>
        </p:txBody>
      </p:sp>
      <p:sp>
        <p:nvSpPr>
          <p:cNvPr id="3" name="Content Placeholder 2"/>
          <p:cNvSpPr>
            <a:spLocks noGrp="1"/>
          </p:cNvSpPr>
          <p:nvPr>
            <p:ph idx="1"/>
          </p:nvPr>
        </p:nvSpPr>
        <p:spPr/>
        <p:txBody>
          <a:bodyPr/>
          <a:lstStyle/>
          <a:p>
            <a:r>
              <a:rPr lang="en-US" dirty="0" smtClean="0"/>
              <a:t>Exempted from this rule are governmental entities, publicly held companies and SEC and CFTC registered funds, brokers and advisers</a:t>
            </a:r>
            <a:endParaRPr lang="en-US" dirty="0"/>
          </a:p>
        </p:txBody>
      </p:sp>
    </p:spTree>
    <p:extLst>
      <p:ext uri="{BB962C8B-B14F-4D97-AF65-F5344CB8AC3E}">
        <p14:creationId xmlns:p14="http://schemas.microsoft.com/office/powerpoint/2010/main" val="601579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AML Rule Amendment</a:t>
            </a:r>
            <a:endParaRPr lang="en-US" dirty="0"/>
          </a:p>
        </p:txBody>
      </p:sp>
      <p:sp>
        <p:nvSpPr>
          <p:cNvPr id="3" name="Content Placeholder 2"/>
          <p:cNvSpPr>
            <a:spLocks noGrp="1"/>
          </p:cNvSpPr>
          <p:nvPr>
            <p:ph idx="1"/>
          </p:nvPr>
        </p:nvSpPr>
        <p:spPr/>
        <p:txBody>
          <a:bodyPr/>
          <a:lstStyle/>
          <a:p>
            <a:r>
              <a:rPr lang="en-US" dirty="0" smtClean="0"/>
              <a:t>FinCEN amended the anti-money launderings rule to a fifth element.</a:t>
            </a:r>
          </a:p>
          <a:p>
            <a:r>
              <a:rPr lang="en-US" dirty="0" smtClean="0"/>
              <a:t>Firms must adopt risk-based procedures to conduct ongoing customer due diligence</a:t>
            </a:r>
            <a:endParaRPr lang="en-US" dirty="0"/>
          </a:p>
        </p:txBody>
      </p:sp>
    </p:spTree>
    <p:extLst>
      <p:ext uri="{BB962C8B-B14F-4D97-AF65-F5344CB8AC3E}">
        <p14:creationId xmlns:p14="http://schemas.microsoft.com/office/powerpoint/2010/main" val="3559932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Ongoing Due Diligence</a:t>
            </a:r>
            <a:endParaRPr lang="en-US" dirty="0"/>
          </a:p>
        </p:txBody>
      </p:sp>
      <p:sp>
        <p:nvSpPr>
          <p:cNvPr id="3" name="Content Placeholder 2"/>
          <p:cNvSpPr>
            <a:spLocks noGrp="1"/>
          </p:cNvSpPr>
          <p:nvPr>
            <p:ph idx="1"/>
          </p:nvPr>
        </p:nvSpPr>
        <p:spPr/>
        <p:txBody>
          <a:bodyPr/>
          <a:lstStyle/>
          <a:p>
            <a:r>
              <a:rPr lang="en-US" dirty="0" smtClean="0"/>
              <a:t>These risk based procedures include:	</a:t>
            </a:r>
          </a:p>
          <a:p>
            <a:pPr lvl="1"/>
            <a:r>
              <a:rPr lang="en-US" dirty="0" smtClean="0"/>
              <a:t>a) understanding the nature and purpose of the customer relationship for the purpose of developing a customer based profile; and</a:t>
            </a:r>
          </a:p>
          <a:p>
            <a:pPr lvl="1"/>
            <a:r>
              <a:rPr lang="en-US" dirty="0" smtClean="0"/>
              <a:t>b) ongoing monitoring to identify and report suspicious transactions and to maintain and update customer information, including changes in beneficial owners</a:t>
            </a:r>
            <a:endParaRPr lang="en-US" dirty="0"/>
          </a:p>
        </p:txBody>
      </p:sp>
    </p:spTree>
    <p:extLst>
      <p:ext uri="{BB962C8B-B14F-4D97-AF65-F5344CB8AC3E}">
        <p14:creationId xmlns:p14="http://schemas.microsoft.com/office/powerpoint/2010/main" val="1791672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Monitoring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customer risk profile is the information gathered about a customer to develop a baseline against which customer activity is assessed for suspicious activity reporting</a:t>
            </a:r>
          </a:p>
          <a:p>
            <a:r>
              <a:rPr lang="en-US" dirty="0" smtClean="0"/>
              <a:t>No special monitoring of customer activity is intended to be required by this</a:t>
            </a:r>
          </a:p>
          <a:p>
            <a:r>
              <a:rPr lang="en-US" dirty="0" smtClean="0"/>
              <a:t>The duty to update the beneficial ownership  is triggered when in the course of normal monitoring the financial institution detects information relevant to assessing the risk posed by the customer. It is not a categorical requirement to periodically verify or update</a:t>
            </a:r>
          </a:p>
          <a:p>
            <a:endParaRPr lang="en-US" dirty="0"/>
          </a:p>
        </p:txBody>
      </p:sp>
    </p:spTree>
    <p:extLst>
      <p:ext uri="{BB962C8B-B14F-4D97-AF65-F5344CB8AC3E}">
        <p14:creationId xmlns:p14="http://schemas.microsoft.com/office/powerpoint/2010/main" val="3280559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457200"/>
            <a:ext cx="6455870" cy="2031325"/>
          </a:xfrm>
          <a:prstGeom prst="rect">
            <a:avLst/>
          </a:prstGeom>
          <a:noFill/>
        </p:spPr>
        <p:txBody>
          <a:bodyPr wrap="none" rtlCol="0">
            <a:spAutoFit/>
          </a:bodyPr>
          <a:lstStyle/>
          <a:p>
            <a:r>
              <a:rPr lang="en-US" dirty="0" smtClean="0"/>
              <a:t>Know Your Customer, FINRA 	Rule 2090</a:t>
            </a:r>
          </a:p>
          <a:p>
            <a:endParaRPr lang="en-US" dirty="0"/>
          </a:p>
          <a:p>
            <a:r>
              <a:rPr lang="en-US" dirty="0" smtClean="0"/>
              <a:t>	Know the essential facts in opening a customer’s account</a:t>
            </a:r>
          </a:p>
          <a:p>
            <a:r>
              <a:rPr lang="en-US" dirty="0"/>
              <a:t>	</a:t>
            </a:r>
            <a:r>
              <a:rPr lang="en-US" dirty="0" smtClean="0"/>
              <a:t>	a. The facts necessary to service the account</a:t>
            </a:r>
          </a:p>
          <a:p>
            <a:r>
              <a:rPr lang="en-US" dirty="0"/>
              <a:t>	</a:t>
            </a:r>
            <a:r>
              <a:rPr lang="en-US" dirty="0" smtClean="0"/>
              <a:t>	b. Who has authority  over the account</a:t>
            </a:r>
          </a:p>
          <a:p>
            <a:r>
              <a:rPr lang="en-US" dirty="0"/>
              <a:t>	</a:t>
            </a:r>
            <a:r>
              <a:rPr lang="en-US" dirty="0" smtClean="0"/>
              <a:t>	c. Any special handling instructions</a:t>
            </a:r>
          </a:p>
          <a:p>
            <a:r>
              <a:rPr lang="en-US" dirty="0"/>
              <a:t>	</a:t>
            </a:r>
            <a:r>
              <a:rPr lang="en-US" dirty="0" smtClean="0"/>
              <a:t>	d. Comply with applicable law</a:t>
            </a:r>
            <a:endParaRPr lang="en-US" dirty="0"/>
          </a:p>
        </p:txBody>
      </p:sp>
    </p:spTree>
    <p:extLst>
      <p:ext uri="{BB962C8B-B14F-4D97-AF65-F5344CB8AC3E}">
        <p14:creationId xmlns:p14="http://schemas.microsoft.com/office/powerpoint/2010/main" val="5854933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a:t>
            </a:r>
            <a:endParaRPr lang="en-US" dirty="0"/>
          </a:p>
        </p:txBody>
      </p:sp>
      <p:sp>
        <p:nvSpPr>
          <p:cNvPr id="3" name="Content Placeholder 2"/>
          <p:cNvSpPr>
            <a:spLocks noGrp="1"/>
          </p:cNvSpPr>
          <p:nvPr>
            <p:ph idx="1"/>
          </p:nvPr>
        </p:nvSpPr>
        <p:spPr/>
        <p:txBody>
          <a:bodyPr/>
          <a:lstStyle/>
          <a:p>
            <a:r>
              <a:rPr lang="en-US" dirty="0" smtClean="0"/>
              <a:t>The update requirement is triggered by information received during the normal course </a:t>
            </a:r>
            <a:r>
              <a:rPr lang="en-US" smtClean="0"/>
              <a:t>of monitoring </a:t>
            </a:r>
            <a:r>
              <a:rPr lang="en-US" dirty="0" smtClean="0"/>
              <a:t>an account </a:t>
            </a:r>
            <a:endParaRPr lang="en-US" dirty="0"/>
          </a:p>
        </p:txBody>
      </p:sp>
    </p:spTree>
    <p:extLst>
      <p:ext uri="{BB962C8B-B14F-4D97-AF65-F5344CB8AC3E}">
        <p14:creationId xmlns:p14="http://schemas.microsoft.com/office/powerpoint/2010/main" val="2392793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90600"/>
            <a:ext cx="8266237" cy="1754326"/>
          </a:xfrm>
          <a:prstGeom prst="rect">
            <a:avLst/>
          </a:prstGeom>
          <a:noFill/>
        </p:spPr>
        <p:txBody>
          <a:bodyPr wrap="none" rtlCol="0">
            <a:spAutoFit/>
          </a:bodyPr>
          <a:lstStyle/>
          <a:p>
            <a:r>
              <a:rPr lang="en-US" dirty="0" smtClean="0"/>
              <a:t>Suitability FINRA Rule 2111</a:t>
            </a:r>
          </a:p>
          <a:p>
            <a:endParaRPr lang="en-US" dirty="0"/>
          </a:p>
          <a:p>
            <a:r>
              <a:rPr lang="en-US" dirty="0" smtClean="0"/>
              <a:t>Simple Concept, but extremely complex application</a:t>
            </a:r>
          </a:p>
          <a:p>
            <a:endParaRPr lang="en-US" dirty="0"/>
          </a:p>
          <a:p>
            <a:r>
              <a:rPr lang="en-US" dirty="0" smtClean="0"/>
              <a:t>FINRA has published </a:t>
            </a:r>
            <a:r>
              <a:rPr lang="en-US" dirty="0"/>
              <a:t>f</a:t>
            </a:r>
            <a:r>
              <a:rPr lang="en-US" dirty="0" smtClean="0"/>
              <a:t>ive Regulatory Notices to explain it (11-02; 11-25; 12-25; 12-55; </a:t>
            </a:r>
          </a:p>
          <a:p>
            <a:r>
              <a:rPr lang="en-US" dirty="0" smtClean="0"/>
              <a:t>and 13-31), an FAQ and a sample account opening form</a:t>
            </a:r>
            <a:endParaRPr lang="en-US" dirty="0"/>
          </a:p>
        </p:txBody>
      </p:sp>
    </p:spTree>
    <p:extLst>
      <p:ext uri="{BB962C8B-B14F-4D97-AF65-F5344CB8AC3E}">
        <p14:creationId xmlns:p14="http://schemas.microsoft.com/office/powerpoint/2010/main" val="250429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609600"/>
            <a:ext cx="7696209" cy="1477328"/>
          </a:xfrm>
          <a:prstGeom prst="rect">
            <a:avLst/>
          </a:prstGeom>
          <a:noFill/>
        </p:spPr>
        <p:txBody>
          <a:bodyPr wrap="none" rtlCol="0">
            <a:spAutoFit/>
          </a:bodyPr>
          <a:lstStyle/>
          <a:p>
            <a:r>
              <a:rPr lang="en-US" dirty="0" smtClean="0"/>
              <a:t>Suitability obligation applies whenever a broker </a:t>
            </a:r>
            <a:r>
              <a:rPr lang="en-US" b="1" u="sng" dirty="0" smtClean="0"/>
              <a:t>recommends</a:t>
            </a:r>
          </a:p>
          <a:p>
            <a:r>
              <a:rPr lang="en-US" dirty="0" smtClean="0"/>
              <a:t> a </a:t>
            </a:r>
            <a:r>
              <a:rPr lang="en-US" b="1" u="sng" dirty="0" smtClean="0"/>
              <a:t>transaction or investment strategy</a:t>
            </a:r>
            <a:r>
              <a:rPr lang="en-US" dirty="0" smtClean="0"/>
              <a:t> to a </a:t>
            </a:r>
            <a:r>
              <a:rPr lang="en-US" b="1" u="sng" dirty="0" smtClean="0"/>
              <a:t>customer</a:t>
            </a:r>
            <a:r>
              <a:rPr lang="en-US" dirty="0" smtClean="0"/>
              <a:t> based upon the customer’s </a:t>
            </a:r>
          </a:p>
          <a:p>
            <a:r>
              <a:rPr lang="en-US" b="1" u="sng" dirty="0"/>
              <a:t>i</a:t>
            </a:r>
            <a:r>
              <a:rPr lang="en-US" b="1" u="sng" dirty="0" smtClean="0"/>
              <a:t>nvestment profile</a:t>
            </a:r>
            <a:endParaRPr lang="en-US" dirty="0" smtClean="0"/>
          </a:p>
          <a:p>
            <a:endParaRPr lang="en-US" b="1" u="sng" dirty="0"/>
          </a:p>
          <a:p>
            <a:r>
              <a:rPr lang="en-US" dirty="0" smtClean="0"/>
              <a:t>4 key terms that must be defined</a:t>
            </a:r>
            <a:endParaRPr lang="en-US" dirty="0"/>
          </a:p>
        </p:txBody>
      </p:sp>
    </p:spTree>
    <p:extLst>
      <p:ext uri="{BB962C8B-B14F-4D97-AF65-F5344CB8AC3E}">
        <p14:creationId xmlns:p14="http://schemas.microsoft.com/office/powerpoint/2010/main" val="1155256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47800" y="533400"/>
            <a:ext cx="8036046" cy="3693319"/>
          </a:xfrm>
          <a:prstGeom prst="rect">
            <a:avLst/>
          </a:prstGeom>
          <a:noFill/>
        </p:spPr>
        <p:txBody>
          <a:bodyPr wrap="none" rtlCol="0">
            <a:spAutoFit/>
          </a:bodyPr>
          <a:lstStyle/>
          <a:p>
            <a:r>
              <a:rPr lang="en-US" dirty="0" smtClean="0"/>
              <a:t>CUSTOMER</a:t>
            </a:r>
          </a:p>
          <a:p>
            <a:endParaRPr lang="en-US" dirty="0"/>
          </a:p>
          <a:p>
            <a:r>
              <a:rPr lang="en-US" dirty="0" smtClean="0"/>
              <a:t>Anyone who has or opens an account with the broker or effects a transaction with a </a:t>
            </a:r>
          </a:p>
          <a:p>
            <a:r>
              <a:rPr lang="en-US" dirty="0" smtClean="0"/>
              <a:t>broker– either directly or where the broker receives compensation because the </a:t>
            </a:r>
          </a:p>
          <a:p>
            <a:r>
              <a:rPr lang="en-US" dirty="0" smtClean="0"/>
              <a:t>customer effected a transaction</a:t>
            </a:r>
          </a:p>
          <a:p>
            <a:r>
              <a:rPr lang="en-US" dirty="0"/>
              <a:t>	</a:t>
            </a:r>
            <a:r>
              <a:rPr lang="en-US" dirty="0" smtClean="0"/>
              <a:t>e.g. a private placement where broker is acting as placement agent</a:t>
            </a:r>
          </a:p>
          <a:p>
            <a:endParaRPr lang="en-US" dirty="0"/>
          </a:p>
          <a:p>
            <a:r>
              <a:rPr lang="en-US" dirty="0" smtClean="0"/>
              <a:t>And the broker recommended the transaction, investment strategy or</a:t>
            </a:r>
          </a:p>
          <a:p>
            <a:r>
              <a:rPr lang="en-US" dirty="0" smtClean="0"/>
              <a:t>that the customer hold a security</a:t>
            </a:r>
          </a:p>
          <a:p>
            <a:endParaRPr lang="en-US" dirty="0"/>
          </a:p>
          <a:p>
            <a:r>
              <a:rPr lang="en-US" dirty="0" smtClean="0"/>
              <a:t>Example: you send research and recommend a security to a friend, and (s)he later</a:t>
            </a:r>
          </a:p>
          <a:p>
            <a:r>
              <a:rPr lang="en-US" dirty="0" smtClean="0"/>
              <a:t>effects a trade in that security with you; but she is not a customer if (s)he effects </a:t>
            </a:r>
          </a:p>
          <a:p>
            <a:r>
              <a:rPr lang="en-US" dirty="0" smtClean="0"/>
              <a:t>the trade  elsewhere</a:t>
            </a:r>
            <a:endParaRPr lang="en-US" dirty="0"/>
          </a:p>
        </p:txBody>
      </p:sp>
    </p:spTree>
    <p:extLst>
      <p:ext uri="{BB962C8B-B14F-4D97-AF65-F5344CB8AC3E}">
        <p14:creationId xmlns:p14="http://schemas.microsoft.com/office/powerpoint/2010/main" val="2057012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533400"/>
            <a:ext cx="7457298" cy="2862322"/>
          </a:xfrm>
          <a:prstGeom prst="rect">
            <a:avLst/>
          </a:prstGeom>
          <a:noFill/>
        </p:spPr>
        <p:txBody>
          <a:bodyPr wrap="none" rtlCol="0">
            <a:spAutoFit/>
          </a:bodyPr>
          <a:lstStyle/>
          <a:p>
            <a:r>
              <a:rPr lang="en-US" dirty="0" smtClean="0"/>
              <a:t>RECOMMEND</a:t>
            </a:r>
          </a:p>
          <a:p>
            <a:endParaRPr lang="en-US" dirty="0"/>
          </a:p>
          <a:p>
            <a:r>
              <a:rPr lang="en-US" dirty="0" smtClean="0"/>
              <a:t>This is a facts and circumstances test</a:t>
            </a:r>
          </a:p>
          <a:p>
            <a:endParaRPr lang="en-US" dirty="0"/>
          </a:p>
          <a:p>
            <a:r>
              <a:rPr lang="en-US" dirty="0" smtClean="0"/>
              <a:t>Did the content, context and presentation of a communication or series of</a:t>
            </a:r>
          </a:p>
          <a:p>
            <a:r>
              <a:rPr lang="en-US" dirty="0" smtClean="0"/>
              <a:t>communications involve a call to action or suggest that the customer engage </a:t>
            </a:r>
          </a:p>
          <a:p>
            <a:r>
              <a:rPr lang="en-US" dirty="0" smtClean="0"/>
              <a:t>in a security transaction or follow a specific investment strategy?</a:t>
            </a:r>
          </a:p>
          <a:p>
            <a:endParaRPr lang="en-US" dirty="0"/>
          </a:p>
          <a:p>
            <a:r>
              <a:rPr lang="en-US" dirty="0" smtClean="0"/>
              <a:t>It also includes an affirmative recommendation to hold a security</a:t>
            </a:r>
          </a:p>
          <a:p>
            <a:r>
              <a:rPr lang="en-US" dirty="0" smtClean="0"/>
              <a:t>or to follow a specific investment strategy </a:t>
            </a:r>
            <a:endParaRPr lang="en-US" dirty="0"/>
          </a:p>
        </p:txBody>
      </p:sp>
    </p:spTree>
    <p:extLst>
      <p:ext uri="{BB962C8B-B14F-4D97-AF65-F5344CB8AC3E}">
        <p14:creationId xmlns:p14="http://schemas.microsoft.com/office/powerpoint/2010/main" val="7744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1295400"/>
            <a:ext cx="7840095" cy="1200329"/>
          </a:xfrm>
          <a:prstGeom prst="rect">
            <a:avLst/>
          </a:prstGeom>
          <a:noFill/>
        </p:spPr>
        <p:txBody>
          <a:bodyPr wrap="none" rtlCol="0">
            <a:spAutoFit/>
          </a:bodyPr>
          <a:lstStyle/>
          <a:p>
            <a:r>
              <a:rPr lang="en-US" dirty="0" smtClean="0"/>
              <a:t>Implicit recommendations are recommendations triggering a suitability obligation</a:t>
            </a:r>
          </a:p>
          <a:p>
            <a:endParaRPr lang="en-US" dirty="0"/>
          </a:p>
          <a:p>
            <a:r>
              <a:rPr lang="en-US" dirty="0" smtClean="0"/>
              <a:t>Effecting a transaction pursuant to discretionary authority or without first </a:t>
            </a:r>
          </a:p>
          <a:p>
            <a:r>
              <a:rPr lang="en-US" dirty="0" smtClean="0"/>
              <a:t>informing the customer are implicit recommendations</a:t>
            </a:r>
            <a:endParaRPr lang="en-US" dirty="0"/>
          </a:p>
        </p:txBody>
      </p:sp>
    </p:spTree>
    <p:extLst>
      <p:ext uri="{BB962C8B-B14F-4D97-AF65-F5344CB8AC3E}">
        <p14:creationId xmlns:p14="http://schemas.microsoft.com/office/powerpoint/2010/main" val="1317731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838200"/>
            <a:ext cx="7444089" cy="2308324"/>
          </a:xfrm>
          <a:prstGeom prst="rect">
            <a:avLst/>
          </a:prstGeom>
          <a:noFill/>
        </p:spPr>
        <p:txBody>
          <a:bodyPr wrap="none" rtlCol="0">
            <a:spAutoFit/>
          </a:bodyPr>
          <a:lstStyle/>
          <a:p>
            <a:r>
              <a:rPr lang="en-US" dirty="0" smtClean="0"/>
              <a:t>Investment Strategy</a:t>
            </a:r>
          </a:p>
          <a:p>
            <a:endParaRPr lang="en-US" dirty="0"/>
          </a:p>
          <a:p>
            <a:r>
              <a:rPr lang="en-US" dirty="0" smtClean="0"/>
              <a:t>Any strategy involving the purchase, sale or holding of a security</a:t>
            </a:r>
          </a:p>
          <a:p>
            <a:r>
              <a:rPr lang="en-US" dirty="0"/>
              <a:t>	</a:t>
            </a:r>
            <a:r>
              <a:rPr lang="en-US" dirty="0" smtClean="0"/>
              <a:t>includes: trade on margin, day trading, using a home equity loan to </a:t>
            </a:r>
          </a:p>
          <a:p>
            <a:r>
              <a:rPr lang="en-US" dirty="0"/>
              <a:t>	</a:t>
            </a:r>
            <a:r>
              <a:rPr lang="en-US" dirty="0" smtClean="0"/>
              <a:t>fund trading in securities</a:t>
            </a:r>
          </a:p>
          <a:p>
            <a:endParaRPr lang="en-US" dirty="0"/>
          </a:p>
          <a:p>
            <a:r>
              <a:rPr lang="en-US" dirty="0" smtClean="0"/>
              <a:t>Includes a list of strategies that include trading in securities– e.g. </a:t>
            </a:r>
          </a:p>
          <a:p>
            <a:r>
              <a:rPr lang="en-US" dirty="0" smtClean="0"/>
              <a:t>buy a futures and sell a security</a:t>
            </a:r>
            <a:endParaRPr lang="en-US" dirty="0"/>
          </a:p>
        </p:txBody>
      </p:sp>
    </p:spTree>
    <p:extLst>
      <p:ext uri="{BB962C8B-B14F-4D97-AF65-F5344CB8AC3E}">
        <p14:creationId xmlns:p14="http://schemas.microsoft.com/office/powerpoint/2010/main" val="779143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TotalTime>
  <Words>1024</Words>
  <Application>Microsoft Office PowerPoint</Application>
  <PresentationFormat>On-screen Show (4:3)</PresentationFormat>
  <Paragraphs>192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Regulators Impose Higher Duty on Financial Providers: Suitability; Know Your customer; Customer Due Diligence July 14, 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FinCEN Due Diligence </vt:lpstr>
      <vt:lpstr>Beneficial Ownership </vt:lpstr>
      <vt:lpstr>Beneficial Ownership Verification</vt:lpstr>
      <vt:lpstr>Beneficial Ownership updates </vt:lpstr>
      <vt:lpstr>Beneficial Ownership exemption</vt:lpstr>
      <vt:lpstr>AML Rule Amendment</vt:lpstr>
      <vt:lpstr>Ongoing Due Diligence</vt:lpstr>
      <vt:lpstr>Monitoring </vt:lpstr>
      <vt:lpstr>MONITORING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Suitability, Know Your Customer and You</dc:title>
  <dc:creator>Morris Simkin</dc:creator>
  <cp:lastModifiedBy>Robin L Paul</cp:lastModifiedBy>
  <cp:revision>22</cp:revision>
  <dcterms:created xsi:type="dcterms:W3CDTF">2014-05-05T20:36:36Z</dcterms:created>
  <dcterms:modified xsi:type="dcterms:W3CDTF">2016-07-18T17:09:13Z</dcterms:modified>
</cp:coreProperties>
</file>